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2" r:id="rId3"/>
    <p:sldId id="260" r:id="rId4"/>
    <p:sldId id="263" r:id="rId5"/>
    <p:sldId id="261" r:id="rId6"/>
    <p:sldId id="264" r:id="rId7"/>
    <p:sldId id="259" r:id="rId8"/>
    <p:sldId id="257" r:id="rId9"/>
    <p:sldId id="266" r:id="rId10"/>
    <p:sldId id="267" r:id="rId11"/>
    <p:sldId id="269" r:id="rId12"/>
    <p:sldId id="270" r:id="rId13"/>
    <p:sldId id="271" r:id="rId14"/>
    <p:sldId id="274" r:id="rId15"/>
    <p:sldId id="275" r:id="rId16"/>
    <p:sldId id="27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1AB2D-A066-1143-9D52-0A96A5979DB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AF718-4605-9B45-8E81-76EBD81F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1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8cd33f6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cf8cd33f6a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AF718-4605-9B45-8E81-76EBD81FA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3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9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83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7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1BD5-F370-BC42-A33A-09961D37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E3E5-D756-BF46-BA88-B2E84E3BA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16418-51D9-E247-B655-CFAAA63D1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D049-BC79-D34C-95F3-947321E0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D5498-B4E1-F34C-A548-7FD0452E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8548-F967-DF43-915D-CA18F18E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A62-2EC8-FD48-B5AF-FC2B0166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39ED-9739-E44B-9B76-9F2D1ED5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76A56-6BA2-F647-A24F-C7D94299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327AD-C50F-E146-8624-BD41F8A5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9542-51A3-914B-AA85-A0980281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8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5659ABB-8FFB-D04B-86CF-DE617884948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1B85AE2-7FA5-444C-8DCE-C4399A0FD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hyperlink" Target="../../../../HDD%20FOLDER/VIIT/S.Y.-B.Tech/PBL/SY-Projects/Euler-and-Hamiltonian-Path/DMSprogram.cp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14" y="40053"/>
            <a:ext cx="10746535" cy="88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176" y="1588419"/>
            <a:ext cx="1143276" cy="129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7608" y="849717"/>
            <a:ext cx="8352247" cy="59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ctrTitle" idx="4294967295"/>
          </p:nvPr>
        </p:nvSpPr>
        <p:spPr>
          <a:xfrm>
            <a:off x="689575" y="2141846"/>
            <a:ext cx="10628312" cy="85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0" rtlCol="0" anchor="b" anchorCtr="0">
            <a:spAutoFit/>
          </a:bodyPr>
          <a:lstStyle/>
          <a:p>
            <a:pPr marR="45720" algn="ctr">
              <a:spcAft>
                <a:spcPts val="27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project on </a:t>
            </a:r>
            <a:br>
              <a:rPr lang="en-IN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en-IN" sz="32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Euler &amp; Hamiltonian Path/Cycle</a:t>
            </a: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en-IN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294967295"/>
          </p:nvPr>
        </p:nvSpPr>
        <p:spPr>
          <a:xfrm>
            <a:off x="1388793" y="3127970"/>
            <a:ext cx="9705975" cy="9763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938"/>
              <a:buNone/>
            </a:pPr>
            <a:r>
              <a:rPr lang="en" sz="2049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YEAR: 2021-22                   SEMESTER: III                         BATCH: B2</a:t>
            </a:r>
            <a:endParaRPr sz="603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264200" y="3501438"/>
            <a:ext cx="11663600" cy="90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1067"/>
              </a:spcBef>
              <a:buClr>
                <a:srgbClr val="000000"/>
              </a:buClr>
              <a:buSzPts val="2100"/>
            </a:pPr>
            <a:r>
              <a:rPr lang="en-US" sz="28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for fulfilment of Project Based Learning by :</a:t>
            </a:r>
            <a:endParaRPr lang="en-IN" sz="28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480AC7C4-725D-49BF-B59B-46CED174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76" y="4261023"/>
            <a:ext cx="11603113" cy="2375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2898E-6202-4189-AB28-D547EC5662F0}"/>
              </a:ext>
            </a:extLst>
          </p:cNvPr>
          <p:cNvSpPr txBox="1"/>
          <p:nvPr/>
        </p:nvSpPr>
        <p:spPr>
          <a:xfrm>
            <a:off x="2226121" y="1471917"/>
            <a:ext cx="803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ADUA21202: Data Structure 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ES21201AD: Discreate Mathematics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6" descr="A picture containing text, pool ball, pool table, sport&#10;&#10;Description automatically generated">
            <a:extLst>
              <a:ext uri="{FF2B5EF4-FFF2-40B4-BE49-F238E27FC236}">
                <a16:creationId xmlns:a16="http://schemas.microsoft.com/office/drawing/2014/main" id="{0B6D7DD4-1911-48AC-AC7D-FE3DCB852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5" y="1239699"/>
            <a:ext cx="6909479" cy="438751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5C106-CA2B-4013-8981-774BCDBC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/>
              <a:t>Algorithm</a:t>
            </a:r>
            <a:br>
              <a:rPr lang="en-US" sz="2000"/>
            </a:br>
            <a:r>
              <a:rPr lang="en-US" sz="2000"/>
              <a:t>Hamiltonian path/circuit</a:t>
            </a:r>
            <a:br>
              <a:rPr lang="en-US" sz="2000"/>
            </a:br>
            <a:r>
              <a:rPr lang="en-US" sz="2000"/>
              <a:t>(Backtracking Algorithm)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D0578-83A9-4D5A-9ED1-16366720F439}"/>
              </a:ext>
            </a:extLst>
          </p:cNvPr>
          <p:cNvSpPr txBox="1"/>
          <p:nvPr/>
        </p:nvSpPr>
        <p:spPr>
          <a:xfrm>
            <a:off x="7940629" y="2367092"/>
            <a:ext cx="3863685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Cycle 1: 1 &gt; 2 &gt; 3 &gt; 4 &gt; 5 &gt; 6 &gt; 1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Cycle 2: 1 &gt; 2 &gt; 6 &gt; 5 &gt; 4 &gt; 3 &gt; 1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Cycle 3: 1 &gt; 6 &gt; 2 &gt; 5 &gt; 4 &gt; 3 &gt; 1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Repetition of Cycle 1: 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cap="all" dirty="0"/>
              <a:t>	2 &gt; 3 &gt; 4 &gt; 5 &gt; 6 &gt; 1 &gt; 2</a:t>
            </a:r>
          </a:p>
        </p:txBody>
      </p:sp>
    </p:spTree>
    <p:extLst>
      <p:ext uri="{BB962C8B-B14F-4D97-AF65-F5344CB8AC3E}">
        <p14:creationId xmlns:p14="http://schemas.microsoft.com/office/powerpoint/2010/main" val="3949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0BCC06-49B5-41A2-BE06-72CD5016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A5EE1A8-1853-47FD-B2AF-F9B30F6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plication, background pattern&#10;&#10;Description automatically generated">
            <a:extLst>
              <a:ext uri="{FF2B5EF4-FFF2-40B4-BE49-F238E27FC236}">
                <a16:creationId xmlns:a16="http://schemas.microsoft.com/office/drawing/2014/main" id="{6402E040-AA34-4C9C-8437-8DE6917C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257410"/>
            <a:ext cx="3372876" cy="4352097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588FB-1B00-4668-88F2-F8069117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67" y="2231736"/>
            <a:ext cx="3372877" cy="2436903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08740F-F74B-4D7C-A4BC-B980C99F7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C2B9B6-D159-49A7-8786-249C5F4B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sz="2800"/>
              <a:t>Cases when Hamiltonian graphs don’t exist</a:t>
            </a:r>
            <a:endParaRPr lang="en-IN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B786-21C5-4C50-B225-77CF5A242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/>
              <a:t>When the graph has an articulation point</a:t>
            </a:r>
          </a:p>
          <a:p>
            <a:r>
              <a:rPr lang="en-US" sz="1800"/>
              <a:t>When the graphs have pendant vertices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8558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20E6-794B-41BD-BDCC-8184A42C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35" y="173283"/>
            <a:ext cx="1495905" cy="688696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Graph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3B4C9-BDDB-4CD5-BD0D-677BCE92043F}"/>
              </a:ext>
            </a:extLst>
          </p:cNvPr>
          <p:cNvSpPr txBox="1">
            <a:spLocks/>
          </p:cNvSpPr>
          <p:nvPr/>
        </p:nvSpPr>
        <p:spPr>
          <a:xfrm>
            <a:off x="7707201" y="254416"/>
            <a:ext cx="2843121" cy="717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D62069-E361-4E7A-9FEF-125C3703F4AC}"/>
              </a:ext>
            </a:extLst>
          </p:cNvPr>
          <p:cNvSpPr txBox="1">
            <a:spLocks/>
          </p:cNvSpPr>
          <p:nvPr/>
        </p:nvSpPr>
        <p:spPr>
          <a:xfrm>
            <a:off x="5175504" y="4273668"/>
            <a:ext cx="2065751" cy="435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80EF4-BBF5-4A9D-8FC2-75A5A6380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7241255" y="986875"/>
            <a:ext cx="3894157" cy="2667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D8DD5-7946-4760-986D-05CE33E7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18" y="5014633"/>
            <a:ext cx="2964437" cy="1219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E3051-69CA-4751-BF35-A65866F16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92" y="893270"/>
            <a:ext cx="4320914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C7D2AE-F4FE-4B16-A9B7-CE3D9C7F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9" y="3429000"/>
            <a:ext cx="3237560" cy="3228645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69057-CC00-447F-9C70-048F969C1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91" y="1055646"/>
            <a:ext cx="3382992" cy="4931923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853047-81F4-4852-8991-533094131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242" y="0"/>
            <a:ext cx="4090142" cy="3456172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EA78E-81EC-4654-946B-346DCAC5C705}"/>
              </a:ext>
            </a:extLst>
          </p:cNvPr>
          <p:cNvSpPr txBox="1"/>
          <p:nvPr/>
        </p:nvSpPr>
        <p:spPr>
          <a:xfrm>
            <a:off x="8714630" y="2275652"/>
            <a:ext cx="3352128" cy="388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cap="all" dirty="0"/>
              <a:t>Backtracking works like depth first search. It performs the first search on the problem.</a:t>
            </a:r>
          </a:p>
        </p:txBody>
      </p:sp>
    </p:spTree>
    <p:extLst>
      <p:ext uri="{BB962C8B-B14F-4D97-AF65-F5344CB8AC3E}">
        <p14:creationId xmlns:p14="http://schemas.microsoft.com/office/powerpoint/2010/main" val="19960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6AC2-203A-4F8C-B60D-F09E5C6D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411" y="643468"/>
            <a:ext cx="3420815" cy="5130046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b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Euler’s circuit</a:t>
            </a:r>
            <a:endParaRPr lang="en-IN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4CF8-C0E0-4D8D-AC98-77F9FC91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643467"/>
            <a:ext cx="6620882" cy="5130046"/>
          </a:xfrm>
        </p:spPr>
        <p:txBody>
          <a:bodyPr anchor="ctr">
            <a:normAutofit/>
          </a:bodyPr>
          <a:lstStyle/>
          <a:p>
            <a:r>
              <a:rPr lang="en-US" b="0" i="0" u="none" strike="noStrike" baseline="0">
                <a:latin typeface="Times New Roman" panose="02020603050405020304" pitchFamily="18" charset="0"/>
              </a:rPr>
              <a:t>Following is Fleury’s Algorithm for printing Eulerian trail or cycle </a:t>
            </a:r>
          </a:p>
          <a:p>
            <a:pPr marL="457200" lvl="1" indent="0">
              <a:buNone/>
            </a:pPr>
            <a:r>
              <a:rPr lang="en-US" b="0" i="0" u="none" strike="noStrike" baseline="0">
                <a:latin typeface="Times New Roman" panose="02020603050405020304" pitchFamily="18" charset="0"/>
              </a:rPr>
              <a:t>1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. Make sure the graph has either 0 or 2 odd vertices. </a:t>
            </a: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2. If there are 0 odd vertices, start anywhere. If there are 2 odd vertices, start at one of them. </a:t>
            </a:r>
          </a:p>
          <a:p>
            <a:pPr marL="457200" lvl="1" indent="0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3. Follow edges one at a time. If you have a choice between a bridge and a non-bridge, </a:t>
            </a:r>
            <a:r>
              <a:rPr lang="en-US" b="0" i="1" u="none" strike="noStrike" baseline="0" dirty="0">
                <a:latin typeface="Times New Roman" panose="02020603050405020304" pitchFamily="18" charset="0"/>
              </a:rPr>
              <a:t>always choose the non-bridge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. </a:t>
            </a:r>
          </a:p>
          <a:p>
            <a:pPr marL="457200" lvl="1" indent="0">
              <a:buNone/>
            </a:pPr>
            <a:r>
              <a:rPr lang="en-US" b="0" i="0" u="none" strike="noStrike" baseline="0">
                <a:latin typeface="Times New Roman" panose="02020603050405020304" pitchFamily="18" charset="0"/>
              </a:rPr>
              <a:t>4. Stop when you run out of edges.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F7A68C-AAE3-4571-BB20-237B5234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7" y="607061"/>
            <a:ext cx="2584731" cy="225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E7DE3-6807-4650-8152-24FF246B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936" y="571042"/>
            <a:ext cx="2648641" cy="232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17157-0656-4A9F-A001-972AB480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242" y="670205"/>
            <a:ext cx="2422580" cy="2125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BC7D9-2EE8-406C-8BC2-9BD9E8B9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242" y="3730125"/>
            <a:ext cx="2422580" cy="2125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895D7-5D15-4468-80CA-71F6D6CAE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050" y="3696822"/>
            <a:ext cx="2498501" cy="219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F8EB8-B8A8-4877-82E0-E99C457B3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57" y="3696822"/>
            <a:ext cx="2498501" cy="219196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12DF26-D03C-4F3A-BD65-F5627C96EAFB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044758" y="1732885"/>
            <a:ext cx="1813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401AD-6BE1-490A-B4B9-8FBA7ACDE2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7506577" y="1732885"/>
            <a:ext cx="16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38D408-4F4C-4561-9C0D-CC9C58BA04CE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3044758" y="4792805"/>
            <a:ext cx="1856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62E0C68-48A4-4445-B7E4-D4F3E848634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0358532" y="2795564"/>
            <a:ext cx="0" cy="93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6BB19E-2EA3-4335-A732-972D3CBD5DE4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7399551" y="4792805"/>
            <a:ext cx="1747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3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2FEA-69B1-44DB-AFCB-F646AC0B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9308"/>
            <a:ext cx="10364451" cy="1596177"/>
          </a:xfrm>
        </p:spPr>
        <p:txBody>
          <a:bodyPr/>
          <a:lstStyle/>
          <a:p>
            <a:r>
              <a:rPr lang="en-IN" dirty="0"/>
              <a:t>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1EBD2-72C5-4EED-8E53-22A9EC62E4F3}"/>
              </a:ext>
            </a:extLst>
          </p:cNvPr>
          <p:cNvSpPr txBox="1"/>
          <p:nvPr/>
        </p:nvSpPr>
        <p:spPr>
          <a:xfrm>
            <a:off x="625642" y="1598954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Examples to get the possible Euler and Hamiltonian path/cycle: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4D1F7-28ED-483D-84F6-894C1C62995A}"/>
              </a:ext>
            </a:extLst>
          </p:cNvPr>
          <p:cNvSpPr txBox="1"/>
          <p:nvPr/>
        </p:nvSpPr>
        <p:spPr>
          <a:xfrm>
            <a:off x="749488" y="2633793"/>
            <a:ext cx="6492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Input1:</a:t>
            </a:r>
          </a:p>
          <a:p>
            <a:r>
              <a:rPr lang="en-IN" dirty="0"/>
              <a:t>	Number of vertices: 7</a:t>
            </a:r>
          </a:p>
          <a:p>
            <a:r>
              <a:rPr lang="en-IN" dirty="0"/>
              <a:t>	Number of edges: 11</a:t>
            </a:r>
          </a:p>
          <a:p>
            <a:r>
              <a:rPr lang="en-IN" dirty="0"/>
              <a:t>	Edges:(0,1),(0,3),(0,5),(0,6),(1,2),(1,3),(2,3),(2,4),(2,5),(4,5),(5,6)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EA65-84B0-4701-B532-C3F548AF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439" y="2136202"/>
            <a:ext cx="1897207" cy="1267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42D94-F2A3-4263-85B7-510DBA2C0592}"/>
              </a:ext>
            </a:extLst>
          </p:cNvPr>
          <p:cNvSpPr txBox="1"/>
          <p:nvPr/>
        </p:nvSpPr>
        <p:spPr>
          <a:xfrm>
            <a:off x="625642" y="4196989"/>
            <a:ext cx="710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Input2:</a:t>
            </a:r>
          </a:p>
          <a:p>
            <a:r>
              <a:rPr lang="en-IN" dirty="0"/>
              <a:t>	Number of vertices: 7</a:t>
            </a:r>
          </a:p>
          <a:p>
            <a:r>
              <a:rPr lang="en-IN" dirty="0"/>
              <a:t>	Number of edges: 12	Edges:(0,1),(0,2),(0,3),(0,6),(1,6),(2,3),(2,5),(2,6),(3,4),(3,5),(4,5),(5,6)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1800F-612F-4261-A221-374C9A4C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91" y="3993175"/>
            <a:ext cx="2545301" cy="1607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94FAA2-9DEE-40BC-BC2F-8FD5B8F524E0}"/>
              </a:ext>
            </a:extLst>
          </p:cNvPr>
          <p:cNvSpPr txBox="1"/>
          <p:nvPr/>
        </p:nvSpPr>
        <p:spPr>
          <a:xfrm>
            <a:off x="5154168" y="6053682"/>
            <a:ext cx="138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 action="ppaction://hlinkfile"/>
              </a:rPr>
              <a:t>Run 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2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706937D3-4C9B-4C44-B161-A1AC4E759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508" y="957486"/>
            <a:ext cx="3285330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0102B-667C-43EC-AF8B-E1A4155101B9}"/>
              </a:ext>
            </a:extLst>
          </p:cNvPr>
          <p:cNvSpPr txBox="1"/>
          <p:nvPr/>
        </p:nvSpPr>
        <p:spPr>
          <a:xfrm>
            <a:off x="635211" y="4562855"/>
            <a:ext cx="10916365" cy="1137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861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CDCDD-9590-234F-A9CA-38CB0A3E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AA2F0-AB25-4B16-AB42-DC7D21F3455E}"/>
              </a:ext>
            </a:extLst>
          </p:cNvPr>
          <p:cNvSpPr txBox="1"/>
          <p:nvPr/>
        </p:nvSpPr>
        <p:spPr>
          <a:xfrm>
            <a:off x="4701008" y="1193576"/>
            <a:ext cx="6576591" cy="447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Introduction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Euler Path and Circuit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Hamiltonian Path and Cycle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700" cap="all" dirty="0"/>
          </a:p>
          <a:p>
            <a:pPr marL="400050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Real-life problems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The Konigsberg Bridge Problem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Applications of </a:t>
            </a:r>
            <a:r>
              <a:rPr lang="en-US" sz="1700" cap="all"/>
              <a:t>Hamiltonian Path</a:t>
            </a:r>
          </a:p>
          <a:p>
            <a:pPr marL="857250" lvl="1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700" cap="all" dirty="0"/>
          </a:p>
          <a:p>
            <a:pPr marL="400050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Algorithm</a:t>
            </a:r>
          </a:p>
          <a:p>
            <a:pPr marL="400050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700" cap="all" dirty="0"/>
          </a:p>
          <a:p>
            <a:pPr marL="400050" indent="-285750" defTabSz="9144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cap="all" dirty="0"/>
              <a:t>Demonstration</a:t>
            </a:r>
          </a:p>
        </p:txBody>
      </p:sp>
      <p:pic>
        <p:nvPicPr>
          <p:cNvPr id="36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4CF2-1932-2847-BF33-8E4E2CE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Euler Path</a:t>
            </a:r>
          </a:p>
        </p:txBody>
      </p:sp>
      <p:pic>
        <p:nvPicPr>
          <p:cNvPr id="11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B4C07AB7-3EAB-463A-8960-37F7CDDEA7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21445" y="851158"/>
            <a:ext cx="3427091" cy="516460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4CAAB4C-21B4-4648-BDF4-D9AD96B8A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74" y="2367092"/>
            <a:ext cx="6564207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▶ An Euler path is </a:t>
            </a:r>
            <a:r>
              <a:rPr lang="en-US" b="1"/>
              <a:t>a path that uses every edge of a graph exactly once</a:t>
            </a:r>
            <a:r>
              <a:rPr lang="en-US"/>
              <a:t>. </a:t>
            </a:r>
          </a:p>
          <a:p>
            <a:r>
              <a:rPr lang="en-US"/>
              <a:t>▶ An Euler path starts and ends at different vertices.</a:t>
            </a:r>
          </a:p>
          <a:p>
            <a:pPr mar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F91581-D95C-564B-81E8-A04AD6016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69" r="-4" b="-4"/>
          <a:stretch/>
        </p:blipFill>
        <p:spPr>
          <a:xfrm>
            <a:off x="7851133" y="786746"/>
            <a:ext cx="3427091" cy="4972838"/>
          </a:xfrm>
          <a:prstGeom prst="roundRect">
            <a:avLst>
              <a:gd name="adj" fmla="val 227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54CF2-1932-2847-BF33-8E4E2CE7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Euler Circuit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4CAAB4C-21B4-4648-BDF4-D9AD96B8A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74" y="2367092"/>
            <a:ext cx="6564207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▶ An Euler circuit is a </a:t>
            </a:r>
            <a:r>
              <a:rPr lang="en-US" b="1"/>
              <a:t>circuit that uses every edge of a graph exactly once.</a:t>
            </a:r>
          </a:p>
          <a:p>
            <a:r>
              <a:rPr lang="en-US"/>
              <a:t>▶ An Euler circuit starts and ends at the same vertex.</a:t>
            </a:r>
          </a:p>
        </p:txBody>
      </p:sp>
    </p:spTree>
    <p:extLst>
      <p:ext uri="{BB962C8B-B14F-4D97-AF65-F5344CB8AC3E}">
        <p14:creationId xmlns:p14="http://schemas.microsoft.com/office/powerpoint/2010/main" val="7062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2938-9F14-B444-B118-7DCE6090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5910272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Hamilton’s Path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11863D-3570-4CD2-9799-0FE3A1F16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75" y="2367092"/>
            <a:ext cx="5910274" cy="34241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▶ Hamiltonian path (or traceable path) </a:t>
            </a:r>
            <a:r>
              <a:rPr lang="en-US" b="1"/>
              <a:t>passes through each vertex (not each edge).</a:t>
            </a:r>
          </a:p>
          <a:p>
            <a:r>
              <a:rPr lang="en-US"/>
              <a:t>▶ Hamiltonian path can begin and ends on different vertices.  </a:t>
            </a:r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533C137D-8E4A-F346-A37A-A97E8EA6CD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" r="6" b="713"/>
          <a:stretch/>
        </p:blipFill>
        <p:spPr>
          <a:xfrm>
            <a:off x="7756448" y="1349991"/>
            <a:ext cx="3155366" cy="42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39541C-A097-BC49-B717-26C08381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51" r="8" b="-4351"/>
          <a:stretch/>
        </p:blipFill>
        <p:spPr>
          <a:xfrm>
            <a:off x="8114981" y="1862036"/>
            <a:ext cx="2945368" cy="437744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F2938-9F14-B444-B118-7DCE6090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Hamilton’s Circuit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11863D-3570-4CD2-9799-0FE3A1F16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74" y="2367092"/>
            <a:ext cx="4860493" cy="34241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▶ A Hamiltonian circuit is connected to </a:t>
            </a:r>
            <a:r>
              <a:rPr lang="en-US" b="1"/>
              <a:t>every vertex of the graph exactly once(except starting point).</a:t>
            </a:r>
          </a:p>
          <a:p>
            <a:r>
              <a:rPr lang="en-US"/>
              <a:t>▶ A Hamiltonian circuit starts and ends at the same vertex.</a:t>
            </a:r>
          </a:p>
          <a:p>
            <a:pPr mar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7F4B1CD-D0E2-BE4A-98E0-6D39B070A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20" b="7634"/>
          <a:stretch/>
        </p:blipFill>
        <p:spPr>
          <a:xfrm>
            <a:off x="1172313" y="744165"/>
            <a:ext cx="9847373" cy="5369668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56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86D4A60-D7A4-F342-BF04-1888FD54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1" y="1123345"/>
            <a:ext cx="6200163" cy="4154109"/>
          </a:xfrm>
          <a:prstGeom prst="roundRect">
            <a:avLst>
              <a:gd name="adj" fmla="val 7310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0E7F6-423F-724E-ACF7-138B14CC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IN" sz="3200"/>
              <a:t>The Konisberg Bridge Problem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2FF5ED-1EFF-41E1-835F-A41F2D11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IN" sz="1600" dirty="0"/>
              <a:t>Konisberg was a town in Prussia, divided in four land regions by the river Pregel. The regions were connected with seven bridges as shown in figure . The problem is to find a tour through the town that crosses each bridge exactly once.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40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Chart, radar chart&#10;&#10;Description automatically generated">
            <a:extLst>
              <a:ext uri="{FF2B5EF4-FFF2-40B4-BE49-F238E27FC236}">
                <a16:creationId xmlns:a16="http://schemas.microsoft.com/office/drawing/2014/main" id="{B7AA303D-3FEF-BD4E-A012-E548F4DCAD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-527" r="2264"/>
          <a:stretch/>
        </p:blipFill>
        <p:spPr>
          <a:xfrm>
            <a:off x="7052610" y="2367091"/>
            <a:ext cx="3500467" cy="342410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273638-9AC5-0041-9AD7-74354359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 Applications of Hamiltonian Path and cyle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7372C-7BB6-A641-B84F-378D0BEBE9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774" y="2367092"/>
            <a:ext cx="4860493" cy="34241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Icosian game</a:t>
            </a:r>
          </a:p>
          <a:p>
            <a:r>
              <a:rPr lang="en-US"/>
              <a:t>mapping genomes</a:t>
            </a:r>
          </a:p>
          <a:p>
            <a:r>
              <a:rPr lang="en-US"/>
              <a:t> electronic circuit design</a:t>
            </a:r>
          </a:p>
          <a:p>
            <a:r>
              <a:rPr lang="en-US"/>
              <a:t>operations research</a:t>
            </a:r>
          </a:p>
          <a:p>
            <a:r>
              <a:rPr lang="en-US"/>
              <a:t>Computer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559</Words>
  <Application>Microsoft Office PowerPoint</Application>
  <PresentationFormat>Widescreen</PresentationFormat>
  <Paragraphs>68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Tw Cen MT</vt:lpstr>
      <vt:lpstr>Droplet</vt:lpstr>
      <vt:lpstr>A project on  ‘Euler &amp; Hamiltonian Path/Cycle’</vt:lpstr>
      <vt:lpstr>INDEX</vt:lpstr>
      <vt:lpstr>Euler Path</vt:lpstr>
      <vt:lpstr>Euler Circuit</vt:lpstr>
      <vt:lpstr>Hamilton’s Path</vt:lpstr>
      <vt:lpstr>Hamilton’s Circuit</vt:lpstr>
      <vt:lpstr>PowerPoint Presentation</vt:lpstr>
      <vt:lpstr>The Konisberg Bridge Problem</vt:lpstr>
      <vt:lpstr> Applications of Hamiltonian Path and cyle</vt:lpstr>
      <vt:lpstr>Algorithm Hamiltonian path/circuit (Backtracking Algorithm)</vt:lpstr>
      <vt:lpstr>Cases when Hamiltonian graphs don’t exist</vt:lpstr>
      <vt:lpstr>PowerPoint Presentation</vt:lpstr>
      <vt:lpstr>PowerPoint Presentation</vt:lpstr>
      <vt:lpstr>Algorithm Euler’s circuit</vt:lpstr>
      <vt:lpstr>PowerPoint Presentation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Shardul  Khandebharad</dc:creator>
  <cp:lastModifiedBy>Neemeesh Khanzode</cp:lastModifiedBy>
  <cp:revision>34</cp:revision>
  <dcterms:created xsi:type="dcterms:W3CDTF">2021-12-06T04:56:57Z</dcterms:created>
  <dcterms:modified xsi:type="dcterms:W3CDTF">2021-12-07T05:23:53Z</dcterms:modified>
</cp:coreProperties>
</file>